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8" r:id="rId5"/>
    <p:sldId id="257" r:id="rId6"/>
    <p:sldId id="285" r:id="rId7"/>
    <p:sldId id="258" r:id="rId8"/>
    <p:sldId id="289" r:id="rId9"/>
    <p:sldId id="287" r:id="rId10"/>
    <p:sldId id="290" r:id="rId11"/>
    <p:sldId id="286" r:id="rId12"/>
    <p:sldId id="269" r:id="rId13"/>
    <p:sldId id="271" r:id="rId14"/>
    <p:sldId id="284"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Today I want to introduce the paper :Tampering with the delivery of blocks and transactions in bitcoin</a:t>
            </a:r>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1-confirmation transactions need a block to confirm.So the adversary needs a weak miner to mine a block which confirms the Td and it is likely to discard this block ,or the adversary pays the goods.</a:t>
            </a:r>
            <a:endParaRPr lang="zh-CN" altLang="en-US"/>
          </a:p>
          <a:p>
            <a:r>
              <a:rPr lang="zh-CN" altLang="en-US"/>
              <a:t>the same Td and Tl share the same input.the adversary sends the inv message of Td to the victim and weak miner.Then he sends the Td to network,wait a moment , he sends Tl to weak miner.If bitcoin network mine a block Bd faster,the adversary withhold the Bd to the victim and weak miner.Then miner mines a block Bl which confirms the Tl.So the adersary sends the Bl to the victim and gets goods.Because the Bl is mined later it's more likely to discard the block Bl,so the adversary can use the coin again.</a:t>
            </a:r>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writer introduces some way to defense.</a:t>
            </a:r>
            <a:endParaRPr lang="zh-CN" altLang="en-US"/>
          </a:p>
          <a:p>
            <a:r>
              <a:rPr lang="zh-CN" altLang="en-US"/>
              <a:t>The first way is to build a message provide network,but Matt Corallo's relay network is badly-behaved.</a:t>
            </a:r>
            <a:endParaRPr lang="zh-CN" altLang="en-US"/>
          </a:p>
          <a:p>
            <a:r>
              <a:rPr lang="zh-CN" altLang="en-US"/>
              <a:t>I think dynamic timeouts is useless since you still have to wait for a long time if the adversary sends same inv messages back to back.</a:t>
            </a:r>
            <a:endParaRPr lang="zh-CN" altLang="en-US"/>
          </a:p>
          <a:p>
            <a:r>
              <a:rPr lang="zh-CN" altLang="en-US"/>
              <a:t>directly send the entire messages can solve the problem ,but I think it will use a lot bandwith.</a:t>
            </a:r>
            <a:endParaRPr lang="zh-CN" altLang="en-US"/>
          </a:p>
          <a:p>
            <a:r>
              <a:rPr lang="zh-CN" altLang="en-US"/>
              <a:t>By keep track of block advertisers,the victim can select the advertisers so it will not wait if the adversary send same inv messages.</a:t>
            </a:r>
            <a:endParaRPr lang="zh-CN" altLang="en-US"/>
          </a:p>
          <a:p>
            <a:r>
              <a:rPr lang="zh-CN" altLang="en-US"/>
              <a:t>If a node always delay the message ,ban the IP address.And randomly choose the sender rather than line from FIFO buffer.</a:t>
            </a:r>
            <a:endParaRPr lang="zh-CN" altLang="en-US"/>
          </a:p>
          <a:p>
            <a:r>
              <a:rPr lang="zh-CN" altLang="en-US"/>
              <a:t>PUNISH non-responding nodes.</a:t>
            </a:r>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first,l'd like to introduce blockchain.blockchain is a distributed system,when a node has a transaction or a block, it should broadcast to let others know.most nodes confirm the object,then your object is valid. One node send the object to another,finally all nodes receive the object.</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When node A receive a new object,it will send inv message to neighbors.If a node V does not have the object ,it will ask node A for entire message.Then node A send the whole block or transaction.</a:t>
            </a:r>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you can see from the flow charts,when a node receive inv message,it will check whether has this message.If it does not have, the node asks for the entire message.If the sender want to delay the message,the node will wait 2min for a transaction or 20min for a block,then the node check the buffer if there are inv messages.Then do it again.Although a node only wait 2minutes for transatction, the adversary can send 10 inv messages back to back and never send entire messages.In another word,the victim will waste 20 minutes. </a:t>
            </a:r>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At this time a miner find a block and broadcast .Node A sends an inv message as soon as it gets the block.Node V waits for 20min and gets nothing.If node V does not request this block from other neighbors,node A will delay the victim again,</a:t>
            </a:r>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By delaying the message,the advbersary can increse mining advantage.And he can double-spending without risk.Double-spending means he uses one coin to pay two receivers.generally speaking,a transaction will be confirmed 6 blocks later.But there is fast payment which one block or none confirms the transaction and the receivers gives the goods.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Although person says he have how many Bitcoin,the fact is how many outputs that not use as an input belong to him and how many points these outputs value.When you want to use coins to pay, the fact is you create a transaction whose input belongs to you and output belongs to receiver.You can check the output to find out the coin belongs to whom.</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When the adversary gets a coin,he creates two transactions Td and Tl sharing the same input.Td's output belongs to adversary and Tl's output belongs to victim.</a:t>
            </a:r>
            <a:endParaRPr lang="zh-CN" altLang="en-US"/>
          </a:p>
          <a:p>
            <a:r>
              <a:rPr lang="zh-CN" altLang="en-US"/>
              <a:t>He sends the inv message of Td to victim and never send transaction Td.Then he sends the transaction Td to bitcoin network so the network confirms the coin belongs to the adversary.the network sends the inv message and it is waiting in FIFO buffer.</a:t>
            </a:r>
            <a:endParaRPr lang="zh-CN" altLang="en-US"/>
          </a:p>
          <a:p>
            <a:r>
              <a:rPr lang="zh-CN" altLang="en-US"/>
              <a:t>Then adversary sends the transaction Tl to the victim.He checks the  Tl's output and is sure it belongs to him which means the adversary pays.So the adversary gets the goods and then the network will not confirm the Tl because Td uses the same input and Td is confirmed.So the adversary does not lose the coin , he can use it to pay again.</a:t>
            </a:r>
            <a:endParaRPr lang="zh-CN" altLang="en-US"/>
          </a:p>
        </p:txBody>
      </p:sp>
      <p:sp>
        <p:nvSpPr>
          <p:cNvPr id="4" name="灯片编号占位符 3"/>
          <p:cNvSpPr>
            <a:spLocks noGrp="1"/>
          </p:cNvSpPr>
          <p:nvPr>
            <p:ph type="sldNum" sz="quarter" idx="10"/>
          </p:nvPr>
        </p:nvSpPr>
        <p:spPr/>
        <p:txBody>
          <a:bodyPr/>
          <a:lstStyle/>
          <a:p>
            <a:fld id="{9E720A0E-D24D-4A16-A060-DE7411D53E9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600700" y="1122363"/>
            <a:ext cx="6191250" cy="2387600"/>
          </a:xfrm>
        </p:spPr>
        <p:txBody>
          <a:bodyPr anchor="b"/>
          <a:lstStyle>
            <a:lvl1pPr algn="l">
              <a:defRPr sz="6000">
                <a:solidFill>
                  <a:schemeClr val="accent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600700" y="3602038"/>
            <a:ext cx="6191250" cy="1655762"/>
          </a:xfrm>
        </p:spPr>
        <p:txBody>
          <a:bodyPr/>
          <a:lstStyle>
            <a:lvl1pPr marL="0" indent="0" algn="l">
              <a:buNone/>
              <a:defRPr sz="2400">
                <a:solidFill>
                  <a:srgbClr val="80808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7FF3F2-0B74-4594-9551-4EBA652AC1F0}" type="slidenum">
              <a:rPr lang="zh-CN" altLang="en-US" smtClean="0"/>
            </a:fld>
            <a:endParaRPr lang="zh-CN" altLang="en-US"/>
          </a:p>
        </p:txBody>
      </p:sp>
      <p:sp>
        <p:nvSpPr>
          <p:cNvPr id="7" name="内容占位符 6"/>
          <p:cNvSpPr>
            <a:spLocks noGrp="1"/>
          </p:cNvSpPr>
          <p:nvPr>
            <p:ph sz="quarter" idx="13"/>
          </p:nvPr>
        </p:nvSpPr>
        <p:spPr>
          <a:xfrm>
            <a:off x="838800" y="363600"/>
            <a:ext cx="105156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763200" y="1872000"/>
            <a:ext cx="7074000" cy="40500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26181" y="-19602"/>
            <a:ext cx="12218181" cy="6877602"/>
            <a:chOff x="-26181" y="-19602"/>
            <a:chExt cx="12218181" cy="6877602"/>
          </a:xfrm>
        </p:grpSpPr>
        <p:pic>
          <p:nvPicPr>
            <p:cNvPr id="7" name="图片 6"/>
            <p:cNvPicPr>
              <a:picLocks noChangeAspect="1"/>
            </p:cNvPicPr>
            <p:nvPr userDrawn="1"/>
          </p:nvPicPr>
          <p:blipFill rotWithShape="1">
            <a:blip r:embed="rId2" cstate="print"/>
            <a:srcRect/>
            <a:stretch>
              <a:fillRect/>
            </a:stretch>
          </p:blipFill>
          <p:spPr>
            <a:xfrm>
              <a:off x="0" y="0"/>
              <a:ext cx="12192000" cy="6858000"/>
            </a:xfrm>
            <a:prstGeom prst="rect">
              <a:avLst/>
            </a:prstGeom>
          </p:spPr>
        </p:pic>
        <p:sp>
          <p:nvSpPr>
            <p:cNvPr id="8" name="矩形 7"/>
            <p:cNvSpPr/>
            <p:nvPr userDrawn="1"/>
          </p:nvSpPr>
          <p:spPr>
            <a:xfrm>
              <a:off x="-12248" y="0"/>
              <a:ext cx="12192000"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黑体" panose="02010609060101010101" pitchFamily="49" charset="-122"/>
                <a:cs typeface="+mn-cs"/>
              </a:endParaRPr>
            </a:p>
          </p:txBody>
        </p:sp>
        <p:sp>
          <p:nvSpPr>
            <p:cNvPr id="9" name="任意多边形 8"/>
            <p:cNvSpPr/>
            <p:nvPr userDrawn="1"/>
          </p:nvSpPr>
          <p:spPr>
            <a:xfrm>
              <a:off x="-26181" y="-19602"/>
              <a:ext cx="3848100" cy="4476750"/>
            </a:xfrm>
            <a:custGeom>
              <a:avLst/>
              <a:gdLst>
                <a:gd name="connsiteX0" fmla="*/ 0 w 3848100"/>
                <a:gd name="connsiteY0" fmla="*/ 0 h 4476750"/>
                <a:gd name="connsiteX1" fmla="*/ 3848100 w 3848100"/>
                <a:gd name="connsiteY1" fmla="*/ 0 h 4476750"/>
                <a:gd name="connsiteX2" fmla="*/ 0 w 3848100"/>
                <a:gd name="connsiteY2" fmla="*/ 4476750 h 4476750"/>
              </a:gdLst>
              <a:ahLst/>
              <a:cxnLst>
                <a:cxn ang="0">
                  <a:pos x="connsiteX0" y="connsiteY0"/>
                </a:cxn>
                <a:cxn ang="0">
                  <a:pos x="connsiteX1" y="connsiteY1"/>
                </a:cxn>
                <a:cxn ang="0">
                  <a:pos x="connsiteX2" y="connsiteY2"/>
                </a:cxn>
              </a:cxnLst>
              <a:rect l="l" t="t" r="r" b="b"/>
              <a:pathLst>
                <a:path w="3848100" h="4476750">
                  <a:moveTo>
                    <a:pt x="0" y="0"/>
                  </a:moveTo>
                  <a:lnTo>
                    <a:pt x="3848100" y="0"/>
                  </a:lnTo>
                  <a:lnTo>
                    <a:pt x="0" y="44767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04000" tIns="504000" bIns="0" rtlCol="0" anchor="t" anchorCtr="0">
              <a:noAutofit/>
            </a:bodyPr>
            <a:lstStyle/>
            <a:p>
              <a:pPr eaLnBrk="0" fontAlgn="base" hangingPunct="0">
                <a:spcBef>
                  <a:spcPct val="0"/>
                </a:spcBef>
                <a:spcAft>
                  <a:spcPct val="0"/>
                </a:spcAft>
              </a:pPr>
              <a:endParaRPr lang="zh-CN" altLang="en-US" sz="8800" dirty="0">
                <a:solidFill>
                  <a:srgbClr val="FFFFFF"/>
                </a:solidFill>
                <a:latin typeface="Arial" panose="020B0604020202020204" pitchFamily="34" charset="0"/>
                <a:ea typeface="黑体" panose="02010609060101010101" pitchFamily="49" charset="-122"/>
              </a:endParaRPr>
            </a:p>
          </p:txBody>
        </p:sp>
      </p:grpSp>
      <p:sp>
        <p:nvSpPr>
          <p:cNvPr id="11" name="任意多边形 10"/>
          <p:cNvSpPr/>
          <p:nvPr userDrawn="1"/>
        </p:nvSpPr>
        <p:spPr>
          <a:xfrm>
            <a:off x="704645" y="2409723"/>
            <a:ext cx="10160000" cy="1625600"/>
          </a:xfrm>
          <a:custGeom>
            <a:avLst/>
            <a:gdLst>
              <a:gd name="connsiteX0" fmla="*/ 1174384 w 9112656"/>
              <a:gd name="connsiteY0" fmla="*/ 0 h 1625600"/>
              <a:gd name="connsiteX1" fmla="*/ 9112656 w 9112656"/>
              <a:gd name="connsiteY1" fmla="*/ 0 h 1625600"/>
              <a:gd name="connsiteX2" fmla="*/ 9112656 w 9112656"/>
              <a:gd name="connsiteY2" fmla="*/ 1625600 h 1625600"/>
              <a:gd name="connsiteX3" fmla="*/ 0 w 9112656"/>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9112656" h="1625600">
                <a:moveTo>
                  <a:pt x="1174384" y="0"/>
                </a:moveTo>
                <a:lnTo>
                  <a:pt x="9112656" y="0"/>
                </a:lnTo>
                <a:lnTo>
                  <a:pt x="9112656" y="1625600"/>
                </a:lnTo>
                <a:lnTo>
                  <a:pt x="0" y="1625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rgbClr val="FFFFFF"/>
              </a:solidFill>
              <a:latin typeface="Arial" panose="020B0604020202020204" pitchFamily="34" charset="0"/>
              <a:ea typeface="黑体" panose="02010609060101010101" pitchFamily="49" charset="-122"/>
            </a:endParaRPr>
          </a:p>
        </p:txBody>
      </p:sp>
      <p:sp>
        <p:nvSpPr>
          <p:cNvPr id="2" name="标题 1"/>
          <p:cNvSpPr>
            <a:spLocks noGrp="1"/>
          </p:cNvSpPr>
          <p:nvPr>
            <p:ph type="title"/>
          </p:nvPr>
        </p:nvSpPr>
        <p:spPr>
          <a:xfrm>
            <a:off x="705600" y="2408400"/>
            <a:ext cx="10159200" cy="1627200"/>
          </a:xfrm>
        </p:spPr>
        <p:txBody>
          <a:bodyPr rIns="90000" anchor="ctr" anchorCtr="0">
            <a:normAutofit/>
          </a:bodyPr>
          <a:lstStyle>
            <a:lvl1pPr algn="ctr">
              <a:defRPr sz="4400">
                <a:solidFill>
                  <a:schemeClr val="bg1"/>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763200" y="1872000"/>
            <a:ext cx="7074000" cy="21096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hasCustomPrompt="1"/>
          </p:nvPr>
        </p:nvSpPr>
        <p:spPr>
          <a:xfrm>
            <a:off x="763200" y="3981600"/>
            <a:ext cx="7074000" cy="2109600"/>
          </a:xfrm>
        </p:spPr>
        <p:txBody>
          <a:bodyPr lIns="0" tIns="0" rIns="0" bIns="0">
            <a:normAutofit/>
          </a:bodyPr>
          <a:lstStyle>
            <a:lvl1pPr marL="0" indent="0" algn="just">
              <a:lnSpc>
                <a:spcPct val="150000"/>
              </a:lnSpc>
              <a:spcBef>
                <a:spcPts val="0"/>
              </a:spcBef>
              <a:buFont typeface="Arial" panose="020B0604020202020204"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54800" y="0"/>
            <a:ext cx="10515600" cy="6840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29539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hasCustomPrompt="1"/>
          </p:nvPr>
        </p:nvSpPr>
        <p:spPr>
          <a:xfrm>
            <a:off x="839788" y="2119305"/>
            <a:ext cx="5157787" cy="3684588"/>
          </a:xfrm>
        </p:spPr>
        <p:txBody>
          <a:bodyPr>
            <a:normAutofit/>
          </a:bodyPr>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295393"/>
            <a:ext cx="5183188"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hasCustomPrompt="1"/>
          </p:nvPr>
        </p:nvSpPr>
        <p:spPr>
          <a:xfrm>
            <a:off x="6172200" y="2119305"/>
            <a:ext cx="5183188" cy="3684588"/>
          </a:xfrm>
        </p:spPr>
        <p:txBody>
          <a:bodyPr>
            <a:normAutofit/>
          </a:bodyPr>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601600" y="1123200"/>
            <a:ext cx="6192000" cy="2386800"/>
          </a:xfrm>
        </p:spPr>
        <p:txBody>
          <a:bodyPr anchor="b" anchorCtr="0">
            <a:normAutofit/>
          </a:bodyPr>
          <a:lstStyle>
            <a:lvl1pPr>
              <a:defRPr sz="9600">
                <a:solidFill>
                  <a:schemeClr val="tx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54800" y="0"/>
            <a:ext cx="10515600" cy="684000"/>
          </a:xfrm>
        </p:spPr>
        <p:txBody>
          <a:bodyPr anchor="ctr" anchorCtr="0">
            <a:normAutofit/>
          </a:bodyPr>
          <a:lstStyle>
            <a:lvl1pPr>
              <a:defRPr sz="4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0" y="1778400"/>
            <a:ext cx="7113600" cy="39996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113600" y="1778400"/>
            <a:ext cx="5079600" cy="4014000"/>
          </a:xfrm>
          <a:solidFill>
            <a:schemeClr val="accent1"/>
          </a:solidFill>
        </p:spPr>
        <p:txBody>
          <a:bodyPr anchor="ctr" anchorCtr="0">
            <a:normAutofit/>
          </a:bodyPr>
          <a:lstStyle>
            <a:lvl1pPr marL="0" indent="0" algn="ctr">
              <a:lnSpc>
                <a:spcPct val="15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72624" y="365125"/>
            <a:ext cx="1781175" cy="5811838"/>
          </a:xfrm>
        </p:spPr>
        <p:txBody>
          <a:bodyPr vert="eaVert">
            <a:normAutofit/>
          </a:bodyPr>
          <a:lstStyle>
            <a:lvl1pPr>
              <a:defRPr sz="36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hasCustomPrompt="1"/>
          </p:nvPr>
        </p:nvSpPr>
        <p:spPr>
          <a:xfrm>
            <a:off x="838200" y="365125"/>
            <a:ext cx="8591550" cy="5811838"/>
          </a:xfrm>
        </p:spPr>
        <p:txBody>
          <a:bodyPr vert="eaVert"/>
          <a:lstStyle>
            <a:lvl1pPr marL="342900" indent="-342900">
              <a:buFont typeface="Arial" panose="020B0604020202020204" pitchFamily="34" charset="0"/>
              <a:buChar cha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3CEAA89-A888-4A99-BE1D-06745DABCA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7FF3F2-0B74-4594-9551-4EBA652AC1F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4.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55910" y="0"/>
            <a:ext cx="10515600" cy="682171"/>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C3CEAA89-A888-4A99-BE1D-06745DABCA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4A7FF3F2-0B74-4594-9551-4EBA652AC1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rgbClr val="FFFFFF"/>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rgbClr val="333333"/>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rgbClr val="333333"/>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3333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13.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6.png"/><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9.pn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10.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12.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5600700" y="1122680"/>
            <a:ext cx="6546215" cy="2387600"/>
          </a:xfrm>
        </p:spPr>
        <p:txBody>
          <a:bodyPr>
            <a:noAutofit/>
          </a:bodyPr>
          <a:lstStyle/>
          <a:p>
            <a:r>
              <a:rPr lang="en-US" altLang="zh-CN" sz="4400" dirty="0"/>
              <a:t>CCS 2015:</a:t>
            </a:r>
            <a:r>
              <a:rPr lang="zh-CN" altLang="en-US" sz="4400" dirty="0"/>
              <a:t>Tampering with the Delivery of Blocks and Transactions in Bitcoin</a:t>
            </a:r>
            <a:endParaRPr lang="zh-CN" altLang="en-US" sz="4400" dirty="0"/>
          </a:p>
        </p:txBody>
      </p:sp>
      <p:sp>
        <p:nvSpPr>
          <p:cNvPr id="5" name="副标题 4"/>
          <p:cNvSpPr>
            <a:spLocks noGrp="1"/>
          </p:cNvSpPr>
          <p:nvPr>
            <p:ph type="subTitle" idx="1"/>
            <p:custDataLst>
              <p:tags r:id="rId2"/>
            </p:custDataLst>
          </p:nvPr>
        </p:nvSpPr>
        <p:spPr>
          <a:xfrm>
            <a:off x="9210675" y="4201795"/>
            <a:ext cx="1999615" cy="1655445"/>
          </a:xfrm>
        </p:spPr>
        <p:txBody>
          <a:bodyPr/>
          <a:lstStyle/>
          <a:p>
            <a:r>
              <a:rPr lang="en-US" altLang="zh-CN" dirty="0"/>
              <a:t>Lv Chenyang</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055910" y="0"/>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en-US" altLang="zh-CN" dirty="0">
                <a:sym typeface="+mn-ea"/>
              </a:rPr>
              <a:t>How adversary double-spending</a:t>
            </a:r>
            <a:endParaRPr lang="zh-CN" altLang="en-US" dirty="0"/>
          </a:p>
        </p:txBody>
      </p:sp>
      <p:pic>
        <p:nvPicPr>
          <p:cNvPr id="2" name="图片 1"/>
          <p:cNvPicPr>
            <a:picLocks noChangeAspect="1"/>
          </p:cNvPicPr>
          <p:nvPr/>
        </p:nvPicPr>
        <p:blipFill>
          <a:blip r:embed="rId2"/>
          <a:stretch>
            <a:fillRect/>
          </a:stretch>
        </p:blipFill>
        <p:spPr>
          <a:xfrm>
            <a:off x="2210435" y="1775460"/>
            <a:ext cx="7447915" cy="4883150"/>
          </a:xfrm>
          <a:prstGeom prst="rect">
            <a:avLst/>
          </a:prstGeom>
        </p:spPr>
      </p:pic>
      <p:sp>
        <p:nvSpPr>
          <p:cNvPr id="3" name="文本框 2"/>
          <p:cNvSpPr txBox="1"/>
          <p:nvPr/>
        </p:nvSpPr>
        <p:spPr>
          <a:xfrm>
            <a:off x="730885" y="1075690"/>
            <a:ext cx="4314190" cy="518160"/>
          </a:xfrm>
          <a:prstGeom prst="rect">
            <a:avLst/>
          </a:prstGeom>
          <a:noFill/>
        </p:spPr>
        <p:txBody>
          <a:bodyPr wrap="square" rtlCol="0">
            <a:spAutoFit/>
          </a:bodyPr>
          <a:p>
            <a:r>
              <a:rPr lang="zh-CN" altLang="en-US" sz="2400"/>
              <a:t>1-</a:t>
            </a:r>
            <a:r>
              <a:rPr lang="zh-CN" altLang="en-US" sz="2800"/>
              <a:t>Confirmation </a:t>
            </a:r>
            <a:r>
              <a:rPr lang="zh-CN" altLang="en-US" sz="2400"/>
              <a:t>Transactions</a:t>
            </a:r>
            <a:endParaRPr lang="zh-CN" altLang="en-US" sz="240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055910" y="0"/>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en-US" altLang="zh-CN" dirty="0"/>
              <a:t>How to defense delay</a:t>
            </a:r>
            <a:endParaRPr lang="en-US" altLang="zh-CN" dirty="0"/>
          </a:p>
        </p:txBody>
      </p:sp>
      <p:sp>
        <p:nvSpPr>
          <p:cNvPr id="2" name="文本框 1"/>
          <p:cNvSpPr txBox="1"/>
          <p:nvPr/>
        </p:nvSpPr>
        <p:spPr>
          <a:xfrm>
            <a:off x="448310" y="1109980"/>
            <a:ext cx="8594090" cy="3383280"/>
          </a:xfrm>
          <a:prstGeom prst="rect">
            <a:avLst/>
          </a:prstGeom>
          <a:noFill/>
        </p:spPr>
        <p:txBody>
          <a:bodyPr wrap="square" rtlCol="0">
            <a:spAutoFit/>
          </a:bodyPr>
          <a:p>
            <a:r>
              <a:rPr lang="zh-CN" altLang="en-US" sz="2400" b="1"/>
              <a:t>·</a:t>
            </a:r>
            <a:r>
              <a:rPr lang="en-US" altLang="zh-CN" sz="2400" b="1"/>
              <a:t>alternative relay networks ( Matt Corallo's relay network)</a:t>
            </a:r>
            <a:endParaRPr lang="en-US" altLang="zh-CN" sz="2400" b="1"/>
          </a:p>
          <a:p>
            <a:r>
              <a:rPr lang="zh-CN" altLang="en-US" sz="2400" b="1"/>
              <a:t>·</a:t>
            </a:r>
            <a:r>
              <a:rPr lang="en-US" altLang="en-US" sz="2400" b="1"/>
              <a:t>Dynamic timeouts</a:t>
            </a:r>
            <a:endParaRPr lang="en-US" altLang="en-US" sz="2400" b="1"/>
          </a:p>
          <a:p>
            <a:r>
              <a:rPr lang="zh-CN" altLang="en-US" sz="2400" b="1"/>
              <a:t>·</a:t>
            </a:r>
            <a:r>
              <a:rPr lang="en-US" altLang="en-US" sz="2400" b="1"/>
              <a:t>Updating Block advertisements</a:t>
            </a:r>
            <a:endParaRPr lang="en-US" altLang="en-US" sz="2400" b="1"/>
          </a:p>
          <a:p>
            <a:r>
              <a:rPr lang="en-US" altLang="en-US" sz="2400" b="1"/>
              <a:t>     </a:t>
            </a:r>
            <a:r>
              <a:rPr lang="zh-CN" altLang="en-US" sz="2400" b="1"/>
              <a:t>·</a:t>
            </a:r>
            <a:r>
              <a:rPr lang="en-US" altLang="zh-CN" sz="2400" b="1"/>
              <a:t>No inv messages</a:t>
            </a:r>
            <a:endParaRPr lang="en-US" altLang="zh-CN" sz="2400" b="1"/>
          </a:p>
          <a:p>
            <a:r>
              <a:rPr lang="zh-CN" altLang="en-US" sz="2400" b="1"/>
              <a:t>     ·</a:t>
            </a:r>
            <a:r>
              <a:rPr lang="en-US" altLang="zh-CN" sz="2400" b="1"/>
              <a:t>Keep track of block advertisers</a:t>
            </a:r>
            <a:endParaRPr lang="en-US" altLang="zh-CN" sz="2400" b="1"/>
          </a:p>
          <a:p>
            <a:r>
              <a:rPr lang="zh-CN" altLang="en-US" sz="2400" b="1"/>
              <a:t>·</a:t>
            </a:r>
            <a:r>
              <a:rPr lang="en-US" altLang="zh-CN" sz="2400" b="1"/>
              <a:t>Handling Transaction Advertisements</a:t>
            </a:r>
            <a:endParaRPr lang="en-US" altLang="zh-CN" sz="2400" b="1"/>
          </a:p>
          <a:p>
            <a:r>
              <a:rPr lang="zh-CN" altLang="en-US" sz="2400" b="1"/>
              <a:t>     ·</a:t>
            </a:r>
            <a:r>
              <a:rPr lang="en-US" altLang="zh-CN" sz="2400" b="1"/>
              <a:t>filtering by IP address</a:t>
            </a:r>
            <a:endParaRPr lang="en-US" altLang="zh-CN" sz="2400" b="1"/>
          </a:p>
          <a:p>
            <a:r>
              <a:rPr lang="zh-CN" altLang="en-US" sz="2400" b="1"/>
              <a:t>     ·</a:t>
            </a:r>
            <a:r>
              <a:rPr lang="en-US" altLang="zh-CN" sz="2400" b="1"/>
              <a:t>randomly choosing sender</a:t>
            </a:r>
            <a:endParaRPr lang="en-US" altLang="zh-CN" sz="2400" b="1"/>
          </a:p>
          <a:p>
            <a:r>
              <a:rPr lang="zh-CN" altLang="en-US" sz="2400" b="1"/>
              <a:t>·</a:t>
            </a:r>
            <a:r>
              <a:rPr lang="en-US" altLang="zh-CN" sz="2400" b="1"/>
              <a:t>Penalizing Non-responding Nodes</a:t>
            </a:r>
            <a:endParaRPr lang="en-US" altLang="zh-CN" sz="2400" b="1"/>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a:bodyPr>
          <a:lstStyle/>
          <a:p>
            <a:r>
              <a:rPr lang="en-US" altLang="zh-CN" sz="9600" smtClean="0"/>
              <a:t>THANKS!</a:t>
            </a:r>
            <a:endParaRPr lang="en-US" altLang="zh-CN" sz="9600" smtClean="0"/>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8890" y="-32385"/>
            <a:ext cx="12195175" cy="6906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78281" y="37032"/>
            <a:ext cx="10515600" cy="659657"/>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3600" dirty="0">
                <a:solidFill>
                  <a:schemeClr val="bg1"/>
                </a:solidFill>
              </a:rPr>
              <a:t>How message  propagate</a:t>
            </a:r>
            <a:endParaRPr lang="en-US" altLang="zh-CN" sz="3600" dirty="0">
              <a:solidFill>
                <a:schemeClr val="bg1"/>
              </a:solidFill>
            </a:endParaRPr>
          </a:p>
        </p:txBody>
      </p:sp>
      <p:pic>
        <p:nvPicPr>
          <p:cNvPr id="4" name="图片 3"/>
          <p:cNvPicPr>
            <a:picLocks noChangeAspect="1"/>
          </p:cNvPicPr>
          <p:nvPr/>
        </p:nvPicPr>
        <p:blipFill>
          <a:blip r:embed="rId2"/>
          <a:stretch>
            <a:fillRect/>
          </a:stretch>
        </p:blipFill>
        <p:spPr>
          <a:xfrm>
            <a:off x="586740" y="1120775"/>
            <a:ext cx="10264140" cy="5387340"/>
          </a:xfrm>
          <a:prstGeom prst="rect">
            <a:avLst/>
          </a:prstGeom>
        </p:spPr>
      </p:pic>
    </p:spTree>
    <p:custDataLst>
      <p:tags r:id="rId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78281" y="37032"/>
            <a:ext cx="10515600" cy="659657"/>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3600" dirty="0">
                <a:solidFill>
                  <a:schemeClr val="bg1"/>
                </a:solidFill>
              </a:rPr>
              <a:t>How message  propagate</a:t>
            </a:r>
            <a:endParaRPr lang="en-US" altLang="zh-CN" sz="3600" dirty="0">
              <a:solidFill>
                <a:schemeClr val="bg1"/>
              </a:solidFill>
            </a:endParaRPr>
          </a:p>
        </p:txBody>
      </p:sp>
      <p:pic>
        <p:nvPicPr>
          <p:cNvPr id="3" name="图片 2"/>
          <p:cNvPicPr>
            <a:picLocks noChangeAspect="1"/>
          </p:cNvPicPr>
          <p:nvPr/>
        </p:nvPicPr>
        <p:blipFill>
          <a:blip r:embed="rId2"/>
          <a:stretch>
            <a:fillRect/>
          </a:stretch>
        </p:blipFill>
        <p:spPr>
          <a:xfrm>
            <a:off x="90170" y="1340485"/>
            <a:ext cx="6297930" cy="1101090"/>
          </a:xfrm>
          <a:prstGeom prst="rect">
            <a:avLst/>
          </a:prstGeom>
        </p:spPr>
      </p:pic>
      <p:sp>
        <p:nvSpPr>
          <p:cNvPr id="5" name="文本框 4"/>
          <p:cNvSpPr txBox="1"/>
          <p:nvPr/>
        </p:nvSpPr>
        <p:spPr>
          <a:xfrm>
            <a:off x="2379980" y="883285"/>
            <a:ext cx="2473325" cy="457200"/>
          </a:xfrm>
          <a:prstGeom prst="rect">
            <a:avLst/>
          </a:prstGeom>
          <a:noFill/>
        </p:spPr>
        <p:txBody>
          <a:bodyPr wrap="square" rtlCol="0">
            <a:spAutoFit/>
          </a:bodyPr>
          <a:p>
            <a:r>
              <a:rPr lang="en-US" altLang="zh-CN" sz="2400"/>
              <a:t>inv message</a:t>
            </a:r>
            <a:endParaRPr lang="en-US" altLang="zh-CN" sz="2400"/>
          </a:p>
        </p:txBody>
      </p:sp>
      <p:sp>
        <p:nvSpPr>
          <p:cNvPr id="7" name="文本框 6"/>
          <p:cNvSpPr txBox="1"/>
          <p:nvPr/>
        </p:nvSpPr>
        <p:spPr>
          <a:xfrm>
            <a:off x="2632075" y="2441575"/>
            <a:ext cx="1753870" cy="457200"/>
          </a:xfrm>
          <a:prstGeom prst="rect">
            <a:avLst/>
          </a:prstGeom>
          <a:noFill/>
        </p:spPr>
        <p:txBody>
          <a:bodyPr wrap="square" rtlCol="0">
            <a:spAutoFit/>
          </a:bodyPr>
          <a:p>
            <a:r>
              <a:rPr lang="en-US" altLang="zh-CN" sz="2400"/>
              <a:t>FIFO buffer</a:t>
            </a:r>
            <a:endParaRPr lang="en-US" altLang="zh-CN" sz="2400"/>
          </a:p>
        </p:txBody>
      </p:sp>
      <p:pic>
        <p:nvPicPr>
          <p:cNvPr id="8" name="图片 7"/>
          <p:cNvPicPr>
            <a:picLocks noChangeAspect="1"/>
          </p:cNvPicPr>
          <p:nvPr/>
        </p:nvPicPr>
        <p:blipFill>
          <a:blip r:embed="rId3"/>
          <a:stretch>
            <a:fillRect/>
          </a:stretch>
        </p:blipFill>
        <p:spPr>
          <a:xfrm>
            <a:off x="7154545" y="777875"/>
            <a:ext cx="4323715" cy="6012180"/>
          </a:xfrm>
          <a:prstGeom prst="rect">
            <a:avLst/>
          </a:prstGeom>
        </p:spPr>
      </p:pic>
      <p:sp>
        <p:nvSpPr>
          <p:cNvPr id="9" name="文本框 8"/>
          <p:cNvSpPr txBox="1"/>
          <p:nvPr/>
        </p:nvSpPr>
        <p:spPr>
          <a:xfrm>
            <a:off x="1295400" y="3610610"/>
            <a:ext cx="4427220" cy="1463040"/>
          </a:xfrm>
          <a:prstGeom prst="rect">
            <a:avLst/>
          </a:prstGeom>
          <a:noFill/>
        </p:spPr>
        <p:txBody>
          <a:bodyPr wrap="square" rtlCol="0">
            <a:spAutoFit/>
          </a:bodyPr>
          <a:p>
            <a:r>
              <a:rPr lang="zh-CN" altLang="en-US"/>
              <a:t>it's possible that other nodes send inv message to you when you ask for entire message .To minimize information spread in the network,the inv message will store in FIFO buffer.</a:t>
            </a:r>
            <a:endParaRPr lang="zh-CN" altLang="en-US"/>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78281" y="37032"/>
            <a:ext cx="10515600" cy="659657"/>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sz="3600" dirty="0">
                <a:solidFill>
                  <a:schemeClr val="bg1"/>
                </a:solidFill>
              </a:rPr>
              <a:t>how adversary delay the message</a:t>
            </a:r>
            <a:endParaRPr lang="en-US" altLang="zh-CN" sz="3600" dirty="0">
              <a:solidFill>
                <a:schemeClr val="bg1"/>
              </a:solidFill>
            </a:endParaRPr>
          </a:p>
        </p:txBody>
      </p:sp>
      <p:pic>
        <p:nvPicPr>
          <p:cNvPr id="2" name="图片 1"/>
          <p:cNvPicPr>
            <a:picLocks noChangeAspect="1"/>
          </p:cNvPicPr>
          <p:nvPr/>
        </p:nvPicPr>
        <p:blipFill>
          <a:blip r:embed="rId2"/>
          <a:srcRect r="2164"/>
          <a:stretch>
            <a:fillRect/>
          </a:stretch>
        </p:blipFill>
        <p:spPr>
          <a:xfrm>
            <a:off x="2349500" y="2825115"/>
            <a:ext cx="7866380" cy="3505200"/>
          </a:xfrm>
          <a:prstGeom prst="rect">
            <a:avLst/>
          </a:prstGeom>
        </p:spPr>
      </p:pic>
      <p:sp>
        <p:nvSpPr>
          <p:cNvPr id="4" name="文本框 3"/>
          <p:cNvSpPr txBox="1"/>
          <p:nvPr/>
        </p:nvSpPr>
        <p:spPr>
          <a:xfrm>
            <a:off x="1485900" y="1831340"/>
            <a:ext cx="8854440" cy="640080"/>
          </a:xfrm>
          <a:prstGeom prst="rect">
            <a:avLst/>
          </a:prstGeom>
          <a:noFill/>
        </p:spPr>
        <p:txBody>
          <a:bodyPr wrap="square" rtlCol="0">
            <a:spAutoFit/>
          </a:bodyPr>
          <a:p>
            <a:r>
              <a:rPr lang="en-US" altLang="zh-CN"/>
              <a:t>adversary receives the message and then send the inv message to neighbors without check so that he can be the first to send inv message to victims.</a:t>
            </a:r>
            <a:endParaRPr lang="en-US" altLang="zh-CN"/>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055910" y="0"/>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en-US" altLang="zh-CN" dirty="0"/>
              <a:t>How adversary double-spending</a:t>
            </a:r>
            <a:endParaRPr lang="en-US" altLang="zh-CN" dirty="0"/>
          </a:p>
        </p:txBody>
      </p:sp>
      <p:pic>
        <p:nvPicPr>
          <p:cNvPr id="5" name="图片 4"/>
          <p:cNvPicPr>
            <a:picLocks noChangeAspect="1"/>
          </p:cNvPicPr>
          <p:nvPr/>
        </p:nvPicPr>
        <p:blipFill>
          <a:blip r:embed="rId2"/>
          <a:stretch>
            <a:fillRect/>
          </a:stretch>
        </p:blipFill>
        <p:spPr>
          <a:xfrm>
            <a:off x="-16510" y="0"/>
            <a:ext cx="12211685" cy="6891655"/>
          </a:xfrm>
          <a:prstGeom prst="rect">
            <a:avLst/>
          </a:prstGeom>
        </p:spPr>
      </p:pic>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What adversary get</a:t>
            </a:r>
            <a:endParaRPr lang="en-US" altLang="zh-CN"/>
          </a:p>
        </p:txBody>
      </p:sp>
      <p:sp>
        <p:nvSpPr>
          <p:cNvPr id="4" name="文本框 3"/>
          <p:cNvSpPr txBox="1"/>
          <p:nvPr/>
        </p:nvSpPr>
        <p:spPr>
          <a:xfrm>
            <a:off x="831215" y="1696085"/>
            <a:ext cx="6003290" cy="1371600"/>
          </a:xfrm>
          <a:prstGeom prst="rect">
            <a:avLst/>
          </a:prstGeom>
          <a:noFill/>
        </p:spPr>
        <p:txBody>
          <a:bodyPr wrap="square" rtlCol="0">
            <a:spAutoFit/>
          </a:bodyPr>
          <a:p>
            <a:r>
              <a:rPr lang="zh-CN" altLang="zh-CN" sz="2800" b="1"/>
              <a:t>·</a:t>
            </a:r>
            <a:r>
              <a:rPr lang="en-US" altLang="zh-CN" sz="2800" b="1"/>
              <a:t>increasing mining advantage</a:t>
            </a:r>
            <a:endParaRPr lang="en-US" altLang="zh-CN" sz="2800" b="1"/>
          </a:p>
          <a:p>
            <a:r>
              <a:rPr lang="zh-CN" altLang="en-US" sz="2800" b="1"/>
              <a:t>·</a:t>
            </a:r>
            <a:r>
              <a:rPr lang="en-US" altLang="zh-CN" sz="2800" b="1"/>
              <a:t>selfish mining</a:t>
            </a:r>
            <a:endParaRPr lang="en-US" altLang="zh-CN" sz="2800" b="1"/>
          </a:p>
          <a:p>
            <a:r>
              <a:rPr lang="zh-CN" altLang="en-US" sz="2800" b="1"/>
              <a:t>·</a:t>
            </a:r>
            <a:r>
              <a:rPr lang="en-US" altLang="zh-CN" sz="2800" b="1"/>
              <a:t>double-spending(fast payment)</a:t>
            </a:r>
            <a:endParaRPr lang="en-US" altLang="zh-CN" sz="28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445" y="0"/>
            <a:ext cx="12181205" cy="6736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055910" y="0"/>
            <a:ext cx="10515600" cy="682171"/>
          </a:xfrm>
          <a:prstGeom prst="rect">
            <a:avLst/>
          </a:prstGeom>
        </p:spPr>
        <p:txBody>
          <a:bodyPr vert="horz" lIns="91440" tIns="45720" rIns="91440" bIns="45720" rtlCol="0" anchor="ctr">
            <a:normAutofit/>
          </a:bodyPr>
          <a:lstStyle>
            <a:lvl1pPr>
              <a:lnSpc>
                <a:spcPct val="90000"/>
              </a:lnSpc>
              <a:spcBef>
                <a:spcPct val="0"/>
              </a:spcBef>
              <a:buNone/>
              <a:defRPr sz="4000">
                <a:solidFill>
                  <a:srgbClr val="FFFFFF"/>
                </a:solidFill>
                <a:latin typeface="+mj-lt"/>
                <a:ea typeface="+mj-ea"/>
                <a:cs typeface="+mj-cs"/>
              </a:defRPr>
            </a:lvl1pPr>
          </a:lstStyle>
          <a:p>
            <a:r>
              <a:rPr lang="en-US" altLang="zh-CN" dirty="0"/>
              <a:t>How adversary double-spending</a:t>
            </a:r>
            <a:endParaRPr lang="en-US" altLang="zh-CN" dirty="0"/>
          </a:p>
        </p:txBody>
      </p:sp>
      <p:pic>
        <p:nvPicPr>
          <p:cNvPr id="2" name="图片 1"/>
          <p:cNvPicPr>
            <a:picLocks noChangeAspect="1"/>
          </p:cNvPicPr>
          <p:nvPr/>
        </p:nvPicPr>
        <p:blipFill>
          <a:blip r:embed="rId2"/>
          <a:stretch>
            <a:fillRect/>
          </a:stretch>
        </p:blipFill>
        <p:spPr>
          <a:xfrm>
            <a:off x="1694180" y="2324100"/>
            <a:ext cx="9025890" cy="3331845"/>
          </a:xfrm>
          <a:prstGeom prst="rect">
            <a:avLst/>
          </a:prstGeom>
        </p:spPr>
      </p:pic>
      <p:sp>
        <p:nvSpPr>
          <p:cNvPr id="3" name="文本框 2"/>
          <p:cNvSpPr txBox="1"/>
          <p:nvPr/>
        </p:nvSpPr>
        <p:spPr>
          <a:xfrm>
            <a:off x="1017270" y="1075690"/>
            <a:ext cx="5182235" cy="518160"/>
          </a:xfrm>
          <a:prstGeom prst="rect">
            <a:avLst/>
          </a:prstGeom>
          <a:noFill/>
        </p:spPr>
        <p:txBody>
          <a:bodyPr wrap="square" rtlCol="0">
            <a:spAutoFit/>
          </a:bodyPr>
          <a:p>
            <a:r>
              <a:rPr lang="zh-CN" altLang="en-US" sz="2800"/>
              <a:t>zero-confirmation transactions</a:t>
            </a:r>
            <a:endParaRPr lang="zh-CN" altLang="en-US" sz="2800"/>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p="http://schemas.openxmlformats.org/presentationml/2006/main">
  <p:tag name="KSO_WM_TEMPLATE_CATEGORY" val="custom"/>
  <p:tag name="KSO_WM_TEMPLATE_INDEX" val="160164"/>
  <p:tag name="KSO_WM_TAG_VERSION" val="1.0"/>
  <p:tag name="KSO_WM_SLIDE_ID" val="custom160164_13"/>
  <p:tag name="KSO_WM_SLIDE_INDEX" val="13"/>
  <p:tag name="KSO_WM_SLIDE_ITEM_CNT" val="1"/>
  <p:tag name="KSO_WM_SLIDE_LAYOUT" val="a_l"/>
  <p:tag name="KSO_WM_SLIDE_LAYOUT_CNT" val="1_1"/>
  <p:tag name="KSO_WM_SLIDE_TYPE" val="text"/>
  <p:tag name="KSO_WM_BEAUTIFY_FLAG" val="#wm#"/>
  <p:tag name="KSO_WM_SLIDE_POSITION" val="270*223"/>
  <p:tag name="KSO_WM_SLIDE_SIZE" val="535*159"/>
  <p:tag name="KSO_WM_DIAGRAM_GROUP_CODE" val="l1-2"/>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3*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p="http://schemas.openxmlformats.org/presentationml/2006/main">
  <p:tag name="KSO_WM_TEMPLATE_CATEGORY" val="custom"/>
  <p:tag name="KSO_WM_TEMPLATE_INDEX" val="160164"/>
  <p:tag name="KSO_WM_TAG_VERSION" val="1.0"/>
  <p:tag name="KSO_WM_SLIDE_ID" val="custom160164_13"/>
  <p:tag name="KSO_WM_SLIDE_INDEX" val="13"/>
  <p:tag name="KSO_WM_SLIDE_ITEM_CNT" val="1"/>
  <p:tag name="KSO_WM_SLIDE_LAYOUT" val="a_l"/>
  <p:tag name="KSO_WM_SLIDE_LAYOUT_CNT" val="1_1"/>
  <p:tag name="KSO_WM_SLIDE_TYPE" val="text"/>
  <p:tag name="KSO_WM_BEAUTIFY_FLAG" val="#wm#"/>
  <p:tag name="KSO_WM_SLIDE_POSITION" val="270*223"/>
  <p:tag name="KSO_WM_SLIDE_SIZE" val="535*159"/>
  <p:tag name="KSO_WM_DIAGRAM_GROUP_CODE" val="l1-2"/>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p="http://schemas.openxmlformats.org/presentationml/2006/main">
  <p:tag name="KSO_WM_TEMPLATE_CATEGORY" val="custom"/>
  <p:tag name="KSO_WM_TEMPLATE_INDEX" val="160164"/>
  <p:tag name="KSO_WM_TAG_VERSION" val="1.0"/>
  <p:tag name="KSO_WM_SLIDE_ID" val="custom160164_14"/>
  <p:tag name="KSO_WM_SLIDE_INDEX" val="14"/>
  <p:tag name="KSO_WM_SLIDE_ITEM_CNT" val="2"/>
  <p:tag name="KSO_WM_SLIDE_LAYOUT" val="a_l"/>
  <p:tag name="KSO_WM_SLIDE_LAYOUT_CNT" val="1_1"/>
  <p:tag name="KSO_WM_SLIDE_TYPE" val="text"/>
  <p:tag name="KSO_WM_BEAUTIFY_FLAG" val="#wm#"/>
  <p:tag name="KSO_WM_SLIDE_POSITION" val="270*187"/>
  <p:tag name="KSO_WM_SLIDE_SIZE" val="535*210"/>
  <p:tag name="KSO_WM_DIAGRAM_GROUP_CODE" val="l1-2"/>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16*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p="http://schemas.openxmlformats.org/presentationml/2006/main">
  <p:tag name="KSO_WM_TEMPLATE_CATEGORY" val="custom"/>
  <p:tag name="KSO_WM_TEMPLATE_INDEX" val="160164"/>
  <p:tag name="KSO_WM_TAG_VERSION" val="1.0"/>
  <p:tag name="KSO_WM_SLIDE_ID" val="custom160164_16"/>
  <p:tag name="KSO_WM_SLIDE_INDEX" val="16"/>
  <p:tag name="KSO_WM_SLIDE_ITEM_CNT" val="4"/>
  <p:tag name="KSO_WM_SLIDE_LAYOUT" val="a_l"/>
  <p:tag name="KSO_WM_SLIDE_LAYOUT_CNT" val="1_1"/>
  <p:tag name="KSO_WM_SLIDE_TYPE" val="text"/>
  <p:tag name="KSO_WM_BEAUTIFY_FLAG" val="#wm#"/>
  <p:tag name="KSO_WM_SLIDE_POSITION" val="270*78"/>
  <p:tag name="KSO_WM_SLIDE_SIZE" val="535*403"/>
  <p:tag name="KSO_WM_DIAGRAM_GROUP_CODE" val="l1-2"/>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30*a*1"/>
  <p:tag name="KSO_WM_UNIT_CLEAR" val="1"/>
  <p:tag name="KSO_WM_UNIT_LAYERLEVEL" val="1"/>
  <p:tag name="KSO_WM_UNIT_VALUE" val="5"/>
  <p:tag name="KSO_WM_UNIT_ISCONTENTSTITLE" val="0"/>
  <p:tag name="KSO_WM_UNIT_HIGHLIGHT" val="0"/>
  <p:tag name="KSO_WM_UNIT_COMPATIBLE" val="0"/>
  <p:tag name="KSO_WM_UNIT_PRESET_TEXT" val="THANKS!"/>
</p:tagLst>
</file>

<file path=ppt/tags/tag19.xml><?xml version="1.0" encoding="utf-8"?>
<p:tagLst xmlns:p="http://schemas.openxmlformats.org/presentationml/2006/main">
  <p:tag name="KSO_WM_TEMPLATE_CATEGORY" val="custom"/>
  <p:tag name="KSO_WM_TEMPLATE_INDEX" val="160164"/>
  <p:tag name="KSO_WM_TAG_VERSION" val="1.0"/>
  <p:tag name="KSO_WM_SLIDE_ID" val="custom160164_29"/>
  <p:tag name="KSO_WM_SLIDE_INDEX" val="29"/>
  <p:tag name="KSO_WM_SLIDE_ITEM_CNT" val="1"/>
  <p:tag name="KSO_WM_SLIDE_LAYOUT" val="a"/>
  <p:tag name="KSO_WM_SLIDE_LAYOUT_CNT" val="1"/>
  <p:tag name="KSO_WM_SLIDE_TYPE" val="endPage"/>
  <p:tag name="KSO_WM_BEAUTIFY_FLAG" val="#wm#"/>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164"/>
  <p:tag name="KSO_WM_UNIT_TYPE" val="b"/>
  <p:tag name="KSO_WM_UNIT_INDEX" val="1"/>
  <p:tag name="KSO_WM_UNIT_ID" val="custom160164_1*b*1"/>
  <p:tag name="KSO_WM_UNIT_CLEAR" val="1"/>
  <p:tag name="KSO_WM_UNIT_LAYERLEVEL" val="1"/>
  <p:tag name="KSO_WM_UNIT_VALUE" val="69"/>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EMPLATE_THUMBS_INDEX" val="1、5、8、10、17、21、23、25"/>
  <p:tag name="KSO_WM_TEMPLATE_CATEGORY" val="custom"/>
  <p:tag name="KSO_WM_TEMPLATE_INDEX" val="160164"/>
  <p:tag name="KSO_WM_TAG_VERSION" val="1.0"/>
  <p:tag name="KSO_WM_SLIDE_ID" val="custom160164_1"/>
  <p:tag name="KSO_WM_SLIDE_INDEX" val="1"/>
  <p:tag name="KSO_WM_SLIDE_ITEM_CNT" val="2"/>
  <p:tag name="KSO_WM_SLIDE_LAYOUT" val="a_b"/>
  <p:tag name="KSO_WM_SLIDE_LAYOUT_CNT" val="1_1"/>
  <p:tag name="KSO_WM_SLIDE_TYPE" val="title"/>
  <p:tag name="KSO_WM_BEAUTIFY_FLAG" val="#wm#"/>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EMPLATE_CATEGORY" val="custom"/>
  <p:tag name="KSO_WM_TEMPLATE_INDEX" val="160164"/>
  <p:tag name="KSO_WM_TAG_VERSION" val="1.0"/>
  <p:tag name="KSO_WM_SLIDE_ID" val="custom160164_2"/>
  <p:tag name="KSO_WM_SLIDE_INDEX" val="2"/>
  <p:tag name="KSO_WM_SLIDE_ITEM_CNT" val="1"/>
  <p:tag name="KSO_WM_SLIDE_LAYOUT" val="a_f"/>
  <p:tag name="KSO_WM_SLIDE_LAYOUT_CNT" val="1_1"/>
  <p:tag name="KSO_WM_SLIDE_TYPE" val="text"/>
  <p:tag name="KSO_WM_BEAUTIFY_FLAG" val="#wm#"/>
  <p:tag name="KSO_WM_SLIDE_POSITION" val="66*93"/>
  <p:tag name="KSO_WM_SLIDE_SIZE" val="828*394"/>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EMPLATE_CATEGORY" val="custom"/>
  <p:tag name="KSO_WM_TEMPLATE_INDEX" val="160164"/>
  <p:tag name="KSO_WM_TAG_VERSION" val="1.0"/>
  <p:tag name="KSO_WM_SLIDE_ID" val="custom160164_2"/>
  <p:tag name="KSO_WM_SLIDE_INDEX" val="2"/>
  <p:tag name="KSO_WM_SLIDE_ITEM_CNT" val="1"/>
  <p:tag name="KSO_WM_SLIDE_LAYOUT" val="a_f"/>
  <p:tag name="KSO_WM_SLIDE_LAYOUT_CNT" val="1_1"/>
  <p:tag name="KSO_WM_SLIDE_TYPE" val="text"/>
  <p:tag name="KSO_WM_BEAUTIFY_FLAG" val="#wm#"/>
  <p:tag name="KSO_WM_SLIDE_POSITION" val="66*93"/>
  <p:tag name="KSO_WM_SLIDE_SIZE" val="828*394"/>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64"/>
  <p:tag name="KSO_WM_UNIT_TYPE" val="a"/>
  <p:tag name="KSO_WM_UNIT_INDEX" val="1"/>
  <p:tag name="KSO_WM_UNIT_ID" val="custom160164_3*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9.xml><?xml version="1.0" encoding="utf-8"?>
<p:tagLst xmlns:p="http://schemas.openxmlformats.org/presentationml/2006/main">
  <p:tag name="KSO_WM_TEMPLATE_CATEGORY" val="custom"/>
  <p:tag name="KSO_WM_TEMPLATE_INDEX" val="160164"/>
  <p:tag name="KSO_WM_TAG_VERSION" val="1.0"/>
  <p:tag name="KSO_WM_SLIDE_ID" val="custom160164_3"/>
  <p:tag name="KSO_WM_SLIDE_INDEX" val="3"/>
  <p:tag name="KSO_WM_SLIDE_ITEM_CNT" val="2"/>
  <p:tag name="KSO_WM_SLIDE_LAYOUT" val="a_f"/>
  <p:tag name="KSO_WM_SLIDE_LAYOUT_CNT" val="1_2"/>
  <p:tag name="KSO_WM_SLIDE_TYPE" val="text"/>
  <p:tag name="KSO_WM_BEAUTIFY_FLAG" val="#wm#"/>
  <p:tag name="KSO_WM_SLIDE_POSITION" val="66*127"/>
  <p:tag name="KSO_WM_SLIDE_SIZE" val="828*360"/>
</p:tagLst>
</file>

<file path=ppt/theme/theme1.xml><?xml version="1.0" encoding="utf-8"?>
<a:theme xmlns:a="http://schemas.openxmlformats.org/drawingml/2006/main" name="1_Office 主题">
  <a:themeElements>
    <a:clrScheme name="自定义 109">
      <a:dk1>
        <a:sysClr val="windowText" lastClr="000000"/>
      </a:dk1>
      <a:lt1>
        <a:sysClr val="window" lastClr="FFFFFF"/>
      </a:lt1>
      <a:dk2>
        <a:srgbClr val="44546A"/>
      </a:dk2>
      <a:lt2>
        <a:srgbClr val="E7E6E6"/>
      </a:lt2>
      <a:accent1>
        <a:srgbClr val="262626"/>
      </a:accent1>
      <a:accent2>
        <a:srgbClr val="FFBF2B"/>
      </a:accent2>
      <a:accent3>
        <a:srgbClr val="A5A5A5"/>
      </a:accent3>
      <a:accent4>
        <a:srgbClr val="FFC000"/>
      </a:accent4>
      <a:accent5>
        <a:srgbClr val="4472C4"/>
      </a:accent5>
      <a:accent6>
        <a:srgbClr val="70AD47"/>
      </a:accent6>
      <a:hlink>
        <a:srgbClr val="0563C1"/>
      </a:hlink>
      <a:folHlink>
        <a:srgbClr val="954F72"/>
      </a:folHlink>
    </a:clrScheme>
    <a:fontScheme name="自定义 4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Words>
  <Application>WPS 演示</Application>
  <PresentationFormat>宽屏</PresentationFormat>
  <Paragraphs>48</Paragraphs>
  <Slides>12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Arial</vt:lpstr>
      <vt:lpstr>宋体</vt:lpstr>
      <vt:lpstr>Wingdings</vt:lpstr>
      <vt:lpstr>黑体</vt:lpstr>
      <vt:lpstr>微软雅黑</vt:lpstr>
      <vt:lpstr>Calibri</vt:lpstr>
      <vt:lpstr>1_Office 主题</vt:lpstr>
      <vt:lpstr>CCS 2015:Tampering with the Delivery of Blocks and Transactions in Bitcoin</vt:lpstr>
      <vt:lpstr>PowerPoint 演示文稿</vt:lpstr>
      <vt:lpstr>PowerPoint 演示文稿</vt:lpstr>
      <vt:lpstr>PowerPoint 演示文稿</vt:lpstr>
      <vt:lpstr>PowerPoint 演示文稿</vt:lpstr>
      <vt:lpstr>PowerPoint 演示文稿</vt:lpstr>
      <vt:lpstr>What adversary get</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ASUS</cp:lastModifiedBy>
  <cp:revision>18</cp:revision>
  <dcterms:created xsi:type="dcterms:W3CDTF">2016-11-30T05:47:00Z</dcterms:created>
  <dcterms:modified xsi:type="dcterms:W3CDTF">2016-12-01T10:28:22Z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